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embeddedFontLst>
    <p:embeddedFont>
      <p:font typeface="Franklin Gothic" panose="020B0604020202020204" charset="0"/>
      <p:bold r:id="rId28"/>
    </p:embeddedFont>
    <p:embeddedFont>
      <p:font typeface="Libre Franklin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ij+skMm+Ik5HJLd0abJ7iKuqpW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" name="Google Shape;26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2" name="Google Shape;312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4" name="Google Shape;32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6" name="Google Shape;346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5" name="Google Shape;35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5" name="Google Shape;36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6" name="Google Shape;376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39e6bdbd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339e6bdbdc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339e6bdbdc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39e6bdbdc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339e6bdbdc1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g339e6bdbdc1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39e6bdbdc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339e6bdbdc1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g339e6bdbdc1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39e6bdbdc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g339e6bdbdc1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339e6bdbdc1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39e6bdbdc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2" name="Google Shape;212;g339e6bdbdc1_0_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g339e6bdbdc1_0_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1">
  <p:cSld name="Título 1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2"/>
          <p:cNvSpPr txBox="1"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" name="Google Shape;16;p22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7" name="Google Shape;17;p22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" name="Google Shape;18;p22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22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cxnSp>
        <p:nvCxnSpPr>
          <p:cNvPr id="20" name="Google Shape;20;p22"/>
          <p:cNvCxnSpPr/>
          <p:nvPr/>
        </p:nvCxnSpPr>
        <p:spPr>
          <a:xfrm>
            <a:off x="6309360" y="39502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 ">
  <p:cSld name="Título e Conteúdo ">
    <p:bg>
      <p:bgPr>
        <a:solidFill>
          <a:schemeClr val="lt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31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92" name="Google Shape;92;p31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3" name="Google Shape;93;p31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4" name="Google Shape;94;p31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5" name="Google Shape;95;p31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6" name="Google Shape;96;p31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97" name="Google Shape;97;p31"/>
          <p:cNvSpPr txBox="1">
            <a:spLocks noGrp="1"/>
          </p:cNvSpPr>
          <p:nvPr>
            <p:ph type="title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8" name="Google Shape;98;p31"/>
          <p:cNvCxnSpPr/>
          <p:nvPr/>
        </p:nvCxnSpPr>
        <p:spPr>
          <a:xfrm>
            <a:off x="6347460" y="631317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9" name="Google Shape;99;p31"/>
          <p:cNvSpPr txBox="1">
            <a:spLocks noGrp="1"/>
          </p:cNvSpPr>
          <p:nvPr>
            <p:ph type="body" idx="1"/>
          </p:nvPr>
        </p:nvSpPr>
        <p:spPr>
          <a:xfrm>
            <a:off x="603885" y="457201"/>
            <a:ext cx="5198269" cy="2305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43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ranklin Gothic"/>
              <a:buAutoNum type="arabicPeriod"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ranklin Gothic"/>
              <a:buAutoNum type="alphaLcPeriod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ranklin Gothic"/>
              <a:buAutoNum type="arabicParenR"/>
              <a:defRPr sz="20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ranklin Gothic"/>
              <a:buNone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ranklin Gothic"/>
              <a:buAutoNum type="arabicPeriod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31"/>
          <p:cNvSpPr txBox="1">
            <a:spLocks noGrp="1"/>
          </p:cNvSpPr>
          <p:nvPr>
            <p:ph type="body" idx="2"/>
          </p:nvPr>
        </p:nvSpPr>
        <p:spPr>
          <a:xfrm>
            <a:off x="594360" y="2810595"/>
            <a:ext cx="5198269" cy="3319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31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02" name="Google Shape;102;p31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e imagem do título">
  <p:cSld name="Conteúdo e imagem do título"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2"/>
          <p:cNvSpPr txBox="1"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32"/>
          <p:cNvSpPr txBox="1">
            <a:spLocks noGrp="1"/>
          </p:cNvSpPr>
          <p:nvPr>
            <p:ph type="body" idx="1"/>
          </p:nvPr>
        </p:nvSpPr>
        <p:spPr>
          <a:xfrm>
            <a:off x="594360" y="3279579"/>
            <a:ext cx="5044440" cy="299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860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06" name="Google Shape;106;p32"/>
          <p:cNvCxnSpPr/>
          <p:nvPr/>
        </p:nvCxnSpPr>
        <p:spPr>
          <a:xfrm>
            <a:off x="594360" y="299745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7" name="Google Shape;107;p32"/>
          <p:cNvSpPr>
            <a:spLocks noGrp="1"/>
          </p:cNvSpPr>
          <p:nvPr>
            <p:ph type="pic" idx="2"/>
          </p:nvPr>
        </p:nvSpPr>
        <p:spPr>
          <a:xfrm>
            <a:off x="6096000" y="0"/>
            <a:ext cx="6118225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32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09" name="Google Shape;109;p32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e tabela do título">
  <p:cSld name="Conteúdo e tabela do título"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33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2" name="Google Shape;112;p33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3" name="Google Shape;113;p33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4" name="Google Shape;114;p33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15" name="Google Shape;115;p33"/>
          <p:cNvSpPr txBox="1"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6" name="Google Shape;116;p33"/>
          <p:cNvCxnSpPr/>
          <p:nvPr/>
        </p:nvCxnSpPr>
        <p:spPr>
          <a:xfrm>
            <a:off x="3670935" y="631317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7" name="Google Shape;117;p33"/>
          <p:cNvSpPr txBox="1">
            <a:spLocks noGrp="1"/>
          </p:cNvSpPr>
          <p:nvPr>
            <p:ph type="body" idx="1"/>
          </p:nvPr>
        </p:nvSpPr>
        <p:spPr>
          <a:xfrm>
            <a:off x="603885" y="584005"/>
            <a:ext cx="2825115" cy="399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43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33"/>
          <p:cNvSpPr txBox="1">
            <a:spLocks noGrp="1"/>
          </p:cNvSpPr>
          <p:nvPr>
            <p:ph type="body" idx="2"/>
          </p:nvPr>
        </p:nvSpPr>
        <p:spPr>
          <a:xfrm>
            <a:off x="3670934" y="584005"/>
            <a:ext cx="7926705" cy="399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33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20" name="Google Shape;120;p33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ela 2">
  <p:cSld name="Tabela 2">
    <p:bg>
      <p:bgPr>
        <a:solidFill>
          <a:schemeClr val="lt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4"/>
          <p:cNvSpPr txBox="1">
            <a:spLocks noGrp="1"/>
          </p:cNvSpPr>
          <p:nvPr>
            <p:ph type="title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4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24" name="Google Shape;124;p34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5" name="Google Shape;125;p34"/>
          <p:cNvCxnSpPr/>
          <p:nvPr/>
        </p:nvCxnSpPr>
        <p:spPr>
          <a:xfrm>
            <a:off x="594360" y="214884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1">
  <p:cSld name="Agenda 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23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3" name="Google Shape;23;p23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4" name="Google Shape;24;p23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5" name="Google Shape;25;p23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" name="Google Shape;26;p23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" name="Google Shape;27;p23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8" name="Google Shape;28;p23"/>
          <p:cNvSpPr txBox="1"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3"/>
          <p:cNvSpPr txBox="1">
            <a:spLocks noGrp="1"/>
          </p:cNvSpPr>
          <p:nvPr>
            <p:ph type="body" idx="1"/>
          </p:nvPr>
        </p:nvSpPr>
        <p:spPr>
          <a:xfrm>
            <a:off x="594359" y="2281918"/>
            <a:ext cx="6787747" cy="3708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8600" rIns="0" bIns="0" anchor="t" anchorCtr="0">
            <a:normAutofit/>
          </a:bodyPr>
          <a:lstStyle>
            <a:lvl1pPr marL="457200" lvl="0" indent="-381000" algn="l">
              <a:lnSpc>
                <a:spcPct val="80000"/>
              </a:lnSpc>
              <a:spcBef>
                <a:spcPts val="2200"/>
              </a:spcBef>
              <a:spcAft>
                <a:spcPts val="0"/>
              </a:spcAft>
              <a:buClr>
                <a:srgbClr val="5D7C3F"/>
              </a:buClr>
              <a:buSzPts val="2400"/>
              <a:buFont typeface="Arial"/>
              <a:buChar char="•"/>
              <a:defRPr sz="2400" b="1" i="0">
                <a:solidFill>
                  <a:srgbClr val="5D7C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23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1" name="Google Shape;31;p23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2" name="Google Shape;32;p23"/>
          <p:cNvCxnSpPr/>
          <p:nvPr/>
        </p:nvCxnSpPr>
        <p:spPr>
          <a:xfrm>
            <a:off x="594360" y="2148840"/>
            <a:ext cx="2130552" cy="0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Dois Conteúdos">
  <p:cSld name="Título e Dois Conteúdos"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24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5" name="Google Shape;35;p2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36" name="Google Shape;36;p2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37" name="Google Shape;37;p2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38" name="Google Shape;38;p24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9" name="Google Shape;39;p24"/>
          <p:cNvCxnSpPr/>
          <p:nvPr/>
        </p:nvCxnSpPr>
        <p:spPr>
          <a:xfrm>
            <a:off x="594360" y="214884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" name="Google Shape;40;p24"/>
          <p:cNvSpPr txBox="1">
            <a:spLocks noGrp="1"/>
          </p:cNvSpPr>
          <p:nvPr>
            <p:ph type="body" idx="1"/>
          </p:nvPr>
        </p:nvSpPr>
        <p:spPr>
          <a:xfrm>
            <a:off x="595523" y="2676525"/>
            <a:ext cx="5746750" cy="3597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4"/>
          <p:cNvSpPr txBox="1">
            <a:spLocks noGrp="1"/>
          </p:cNvSpPr>
          <p:nvPr>
            <p:ph type="body" idx="2"/>
          </p:nvPr>
        </p:nvSpPr>
        <p:spPr>
          <a:xfrm>
            <a:off x="7620000" y="2676525"/>
            <a:ext cx="3947160" cy="3597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3">
  <p:cSld name="Título 3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5"/>
          <p:cNvSpPr txBox="1"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6" name="Google Shape;46;p25"/>
          <p:cNvGrpSpPr/>
          <p:nvPr/>
        </p:nvGrpSpPr>
        <p:grpSpPr>
          <a:xfrm rot="10800000">
            <a:off x="6092752" y="0"/>
            <a:ext cx="6099248" cy="6099248"/>
            <a:chOff x="0" y="12289"/>
            <a:chExt cx="3550" cy="3551"/>
          </a:xfrm>
        </p:grpSpPr>
        <p:sp>
          <p:nvSpPr>
            <p:cNvPr id="47" name="Google Shape;47;p25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8" name="Google Shape;48;p25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9" name="Google Shape;49;p25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50" name="Google Shape;50;p25"/>
          <p:cNvSpPr txBox="1">
            <a:spLocks noGrp="1"/>
          </p:cNvSpPr>
          <p:nvPr>
            <p:ph type="body" idx="1"/>
          </p:nvPr>
        </p:nvSpPr>
        <p:spPr>
          <a:xfrm>
            <a:off x="594360" y="4549552"/>
            <a:ext cx="5486400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2400"/>
              <a:buNone/>
              <a:defRPr sz="2400" b="1" i="0">
                <a:solidFill>
                  <a:srgbClr val="5D7C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51" name="Google Shape;51;p25"/>
          <p:cNvCxnSpPr/>
          <p:nvPr/>
        </p:nvCxnSpPr>
        <p:spPr>
          <a:xfrm>
            <a:off x="594360" y="39502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da seção">
  <p:cSld name="Título da seção">
    <p:bg>
      <p:bgPr>
        <a:solidFill>
          <a:schemeClr val="accent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6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80543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26"/>
          <p:cNvSpPr txBox="1">
            <a:spLocks noGrp="1"/>
          </p:cNvSpPr>
          <p:nvPr>
            <p:ph type="title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ranklin Gothic"/>
              <a:buNone/>
              <a:defRPr sz="60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6"/>
          <p:cNvSpPr/>
          <p:nvPr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2">
  <p:cSld name="Título 2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7"/>
          <p:cNvSpPr txBox="1">
            <a:spLocks noGrp="1"/>
          </p:cNvSpPr>
          <p:nvPr>
            <p:ph type="ctrTitle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7"/>
          <p:cNvSpPr>
            <a:spLocks noGrp="1"/>
          </p:cNvSpPr>
          <p:nvPr>
            <p:ph type="pic" idx="2"/>
          </p:nvPr>
        </p:nvSpPr>
        <p:spPr>
          <a:xfrm>
            <a:off x="0" y="-11113"/>
            <a:ext cx="5791200" cy="6880226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27"/>
          <p:cNvSpPr txBox="1">
            <a:spLocks noGrp="1"/>
          </p:cNvSpPr>
          <p:nvPr>
            <p:ph type="body" idx="1"/>
          </p:nvPr>
        </p:nvSpPr>
        <p:spPr>
          <a:xfrm>
            <a:off x="6299835" y="4568602"/>
            <a:ext cx="5486400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2400"/>
              <a:buNone/>
              <a:defRPr sz="2400" b="1" i="0">
                <a:solidFill>
                  <a:srgbClr val="5D7C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0" name="Google Shape;60;p27"/>
          <p:cNvCxnSpPr/>
          <p:nvPr/>
        </p:nvCxnSpPr>
        <p:spPr>
          <a:xfrm>
            <a:off x="6309360" y="39502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umo 2">
  <p:cSld name="Resumo 2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28"/>
          <p:cNvCxnSpPr/>
          <p:nvPr/>
        </p:nvCxnSpPr>
        <p:spPr>
          <a:xfrm>
            <a:off x="594360" y="214884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63" name="Google Shape;63;p2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64" name="Google Shape;64;p2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5" name="Google Shape;65;p2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6" name="Google Shape;66;p2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7" name="Google Shape;67;p28"/>
          <p:cNvSpPr txBox="1"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8"/>
          <p:cNvSpPr txBox="1">
            <a:spLocks noGrp="1"/>
          </p:cNvSpPr>
          <p:nvPr>
            <p:ph type="body" idx="1"/>
          </p:nvPr>
        </p:nvSpPr>
        <p:spPr>
          <a:xfrm>
            <a:off x="3657600" y="2282008"/>
            <a:ext cx="7810500" cy="3699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8600" rIns="0" bIns="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28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">
  <p:cSld name="Título">
    <p:bg>
      <p:bgPr>
        <a:solidFill>
          <a:schemeClr val="lt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9"/>
          <p:cNvSpPr txBox="1"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3" name="Google Shape;73;p29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74" name="Google Shape;74;p2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75" name="Google Shape;75;p2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76" name="Google Shape;76;p2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cxnSp>
        <p:nvCxnSpPr>
          <p:cNvPr id="77" name="Google Shape;77;p29"/>
          <p:cNvCxnSpPr/>
          <p:nvPr/>
        </p:nvCxnSpPr>
        <p:spPr>
          <a:xfrm>
            <a:off x="6309360" y="39502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8" name="Google Shape;78;p29"/>
          <p:cNvSpPr txBox="1">
            <a:spLocks noGrp="1"/>
          </p:cNvSpPr>
          <p:nvPr>
            <p:ph type="body" idx="1"/>
          </p:nvPr>
        </p:nvSpPr>
        <p:spPr>
          <a:xfrm>
            <a:off x="6309905" y="4549552"/>
            <a:ext cx="5486400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2400"/>
              <a:buNone/>
              <a:defRPr sz="2400" b="1" i="0">
                <a:solidFill>
                  <a:srgbClr val="5D7C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Dois Conteúdos 2">
  <p:cSld name="Título e Dois Conteúdos 2">
    <p:bg>
      <p:bgPr>
        <a:solidFill>
          <a:schemeClr val="l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30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81" name="Google Shape;81;p30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2" name="Google Shape;82;p30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3" name="Google Shape;83;p30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84" name="Google Shape;84;p30"/>
          <p:cNvSpPr txBox="1"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0"/>
          <p:cNvSpPr txBox="1">
            <a:spLocks noGrp="1"/>
          </p:cNvSpPr>
          <p:nvPr>
            <p:ph type="body" idx="1"/>
          </p:nvPr>
        </p:nvSpPr>
        <p:spPr>
          <a:xfrm>
            <a:off x="594360" y="2676525"/>
            <a:ext cx="4490827" cy="3597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30"/>
          <p:cNvSpPr txBox="1">
            <a:spLocks noGrp="1"/>
          </p:cNvSpPr>
          <p:nvPr>
            <p:ph type="body" idx="2"/>
          </p:nvPr>
        </p:nvSpPr>
        <p:spPr>
          <a:xfrm>
            <a:off x="5881898" y="2676525"/>
            <a:ext cx="4490827" cy="3597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0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spcBef>
                <a:spcPts val="0"/>
              </a:spcBef>
              <a:buNone/>
              <a:defRPr sz="1100" b="1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88" name="Google Shape;88;p30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9" name="Google Shape;89;p30"/>
          <p:cNvCxnSpPr/>
          <p:nvPr/>
        </p:nvCxnSpPr>
        <p:spPr>
          <a:xfrm>
            <a:off x="594360" y="214884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2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2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30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"/>
          <p:cNvSpPr txBox="1">
            <a:spLocks noGrp="1"/>
          </p:cNvSpPr>
          <p:nvPr>
            <p:ph type="ctrTitle"/>
          </p:nvPr>
        </p:nvSpPr>
        <p:spPr>
          <a:xfrm>
            <a:off x="6564735" y="1905249"/>
            <a:ext cx="5295169" cy="1690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Franklin Gothic"/>
              <a:buNone/>
            </a:pPr>
            <a:r>
              <a:rPr lang="pt-BR" sz="32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DESIGN CENTRADO NO SER HUMANO: </a:t>
            </a:r>
            <a:r>
              <a:rPr lang="pt-BR" sz="3200" b="0" i="0" u="none" strike="noStrike" cap="none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INTRODUÇÃO AO DESIGN E SUAS BASES E COMPETÊNCIAS. </a:t>
            </a:r>
            <a:endParaRPr/>
          </a:p>
        </p:txBody>
      </p:sp>
      <p:pic>
        <p:nvPicPr>
          <p:cNvPr id="132" name="Google Shape;132;p1" descr="Comunicado | UNINASSAU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38273" y="2160743"/>
            <a:ext cx="3464841" cy="135736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"/>
          <p:cNvSpPr txBox="1"/>
          <p:nvPr/>
        </p:nvSpPr>
        <p:spPr>
          <a:xfrm>
            <a:off x="6303114" y="4169744"/>
            <a:ext cx="504951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Prof. MSc</a:t>
            </a:r>
            <a:r>
              <a:rPr lang="pt-BR" sz="18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 S. Junior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Introdução</a:t>
            </a:r>
            <a:endParaRPr/>
          </a:p>
        </p:txBody>
      </p:sp>
      <p:sp>
        <p:nvSpPr>
          <p:cNvPr id="207" name="Google Shape;207;p5"/>
          <p:cNvSpPr txBox="1"/>
          <p:nvPr/>
        </p:nvSpPr>
        <p:spPr>
          <a:xfrm>
            <a:off x="5522980" y="2435734"/>
            <a:ext cx="3589713" cy="369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Segundo Norman (1986), a usabilidade de um sistema </a:t>
            </a: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 ser medida pela facilidade com que os usuários podem aprender a utilizá-lo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sua eficiência e o nível de satisfação ao interagir com ele. 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Esse pensamento influenciou diretamente o campo da engenharia de software, que passou a incorporar práticas de </a:t>
            </a: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 voltadas para a experiência do usuário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pic>
        <p:nvPicPr>
          <p:cNvPr id="208" name="Google Shape;208;p5" descr="O que é UX design? Tudo que você precisa saber sobre experiência do usuário  - Catarina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4360" y="2435734"/>
            <a:ext cx="4828943" cy="4008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5" descr="The Design of Everyday Things: Revised and Expanded Edition | Amazon.com.b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44195" y="3068145"/>
            <a:ext cx="1829435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1FDB81D9-1A76-337B-EC89-E55EA1B6B40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66ACA821-15FC-5BF8-9237-F48D5B5B9B38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6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Principais Conceitos do Design Centrado no Ser Humano</a:t>
            </a:r>
            <a:endParaRPr/>
          </a:p>
        </p:txBody>
      </p:sp>
      <p:sp>
        <p:nvSpPr>
          <p:cNvPr id="228" name="Google Shape;228;p6"/>
          <p:cNvSpPr txBox="1"/>
          <p:nvPr/>
        </p:nvSpPr>
        <p:spPr>
          <a:xfrm>
            <a:off x="484177" y="2296497"/>
            <a:ext cx="66786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</a:t>
            </a:r>
            <a:r>
              <a:rPr lang="pt-BR" sz="1800" b="1">
                <a:solidFill>
                  <a:schemeClr val="dk1"/>
                </a:solidFill>
              </a:rPr>
              <a:t>Design Centrado no Ser Humano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é uma abordagem iterativa que busca compreender profundamente as necessidades, desejos e limitações dos usuários ao desenvolver produtos e serviços. A International Organization for Standardization (ISO) define o DCSH na norma ISO 9241-210:2010, destacando que:</a:t>
            </a:r>
            <a:endParaRPr/>
          </a:p>
        </p:txBody>
      </p:sp>
      <p:sp>
        <p:nvSpPr>
          <p:cNvPr id="229" name="Google Shape;229;p6"/>
          <p:cNvSpPr txBox="1"/>
          <p:nvPr/>
        </p:nvSpPr>
        <p:spPr>
          <a:xfrm>
            <a:off x="5621525" y="3780650"/>
            <a:ext cx="6362100" cy="22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"o design centrado no ser humano melhora a eficácia, eficiência e satisfação dos usuários ao integrar seus feedbacks ao longo do processo de desenvolvimento" (ISO, 2010).</a:t>
            </a:r>
            <a:endParaRPr sz="2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30" name="Google Shape;230;p6" descr="Você trabalha em empresas com certificados ISO, mas você sabe o que é? |  André Le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4360" y="4159551"/>
            <a:ext cx="4669848" cy="170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2AE2DFF6-F88E-8F9F-6597-3DDA333847C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07ED2198-12EA-AFAA-B626-ACBBFC907EA7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7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Principais Conceitos do Design Centrado no Ser Humano</a:t>
            </a:r>
            <a:endParaRPr/>
          </a:p>
        </p:txBody>
      </p:sp>
      <p:sp>
        <p:nvSpPr>
          <p:cNvPr id="239" name="Google Shape;239;p7"/>
          <p:cNvSpPr txBox="1"/>
          <p:nvPr/>
        </p:nvSpPr>
        <p:spPr>
          <a:xfrm>
            <a:off x="484177" y="2296497"/>
            <a:ext cx="965735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Diversos pensadores contribuíram para a formulação dos princípios do DCSH:</a:t>
            </a:r>
            <a:endParaRPr/>
          </a:p>
        </p:txBody>
      </p:sp>
      <p:sp>
        <p:nvSpPr>
          <p:cNvPr id="240" name="Google Shape;240;p7"/>
          <p:cNvSpPr txBox="1"/>
          <p:nvPr/>
        </p:nvSpPr>
        <p:spPr>
          <a:xfrm>
            <a:off x="3670069" y="2999470"/>
            <a:ext cx="681782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Donald Norman (1988), 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 seu livro The Design of Everyday Things, enfatizou a importância de produtos intuitivos, com affordances claras e feedback imediato. Ele argumentou que "os bons designs são aqueles que transmitem, por meio de sua própria estrutura, como devem ser utilizados" (NORMAN, 1988).</a:t>
            </a:r>
            <a:endParaRPr/>
          </a:p>
        </p:txBody>
      </p:sp>
      <p:sp>
        <p:nvSpPr>
          <p:cNvPr id="241" name="Google Shape;241;p7"/>
          <p:cNvSpPr txBox="1"/>
          <p:nvPr/>
        </p:nvSpPr>
        <p:spPr>
          <a:xfrm>
            <a:off x="754658" y="4898359"/>
            <a:ext cx="45174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Jakob Nielsen (1993) 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introduziu a heurística da usabilidade, estabelecendo princípios como consistência, prevenção de erros e flexibilidade, fundamentais para a criação de interfaces amigáveis (NIELSEN, 1993).</a:t>
            </a:r>
            <a:endParaRPr/>
          </a:p>
        </p:txBody>
      </p:sp>
      <p:pic>
        <p:nvPicPr>
          <p:cNvPr id="242" name="Google Shape;242;p7" descr="Don Norman | IxD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89427" y="2963687"/>
            <a:ext cx="1680642" cy="1680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7" descr="Usability Engineering: Nielsen, Jakob: 9780125184069: Amazon.com: Book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82127" y="4644329"/>
            <a:ext cx="1471690" cy="1949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F742313F-5194-37D2-2FC5-1D8607E7588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8B29751F-ECE4-3B31-BA6F-BE3529796F81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8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Principais Conceitos do Design Centrado no Ser Humano</a:t>
            </a:r>
            <a:endParaRPr/>
          </a:p>
        </p:txBody>
      </p:sp>
      <p:sp>
        <p:nvSpPr>
          <p:cNvPr id="252" name="Google Shape;252;p8"/>
          <p:cNvSpPr txBox="1"/>
          <p:nvPr/>
        </p:nvSpPr>
        <p:spPr>
          <a:xfrm>
            <a:off x="484177" y="2296497"/>
            <a:ext cx="965735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Diversos pensadores contribuíram para a formulação dos princípios do DCSH:</a:t>
            </a:r>
            <a:endParaRPr/>
          </a:p>
        </p:txBody>
      </p:sp>
      <p:sp>
        <p:nvSpPr>
          <p:cNvPr id="253" name="Google Shape;253;p8"/>
          <p:cNvSpPr txBox="1"/>
          <p:nvPr/>
        </p:nvSpPr>
        <p:spPr>
          <a:xfrm>
            <a:off x="2770909" y="2967335"/>
            <a:ext cx="619298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Alan Cooper (1999) 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desenvolveu o conceito de "Personas", enfatizando a importância de compreender o comportamento do usuário para projetar soluções mais eficazes (COOPER, 1999).</a:t>
            </a:r>
            <a:endParaRPr/>
          </a:p>
        </p:txBody>
      </p:sp>
      <p:sp>
        <p:nvSpPr>
          <p:cNvPr id="254" name="Google Shape;254;p8"/>
          <p:cNvSpPr txBox="1"/>
          <p:nvPr/>
        </p:nvSpPr>
        <p:spPr>
          <a:xfrm>
            <a:off x="3531524" y="4262725"/>
            <a:ext cx="56262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Jesse James Garrett (2002) 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apresentou o modelo dos cinco planos da experiência do usuário, que envolve desde a concepção estratégica até a interface visual final (GARRETT, 2002).</a:t>
            </a:r>
            <a:endParaRPr/>
          </a:p>
        </p:txBody>
      </p:sp>
      <p:sp>
        <p:nvSpPr>
          <p:cNvPr id="255" name="Google Shape;255;p8"/>
          <p:cNvSpPr txBox="1"/>
          <p:nvPr/>
        </p:nvSpPr>
        <p:spPr>
          <a:xfrm>
            <a:off x="484177" y="5496186"/>
            <a:ext cx="681782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Todos esses conceitos reforçam que o DCSH não se trata apenas de estética ou tecnologia, mas de compreender e atender às reais necessidades dos usuários.</a:t>
            </a:r>
            <a:endParaRPr/>
          </a:p>
        </p:txBody>
      </p:sp>
      <p:pic>
        <p:nvPicPr>
          <p:cNvPr id="256" name="Google Shape;256;p8" descr="The Inmates Are Running the Asylum: Why High Tech Products Drive Us Crazy  and How to Restore the Sanity: Cooper, Alan: 9780672326141: Amazon.com:  Book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5850" y="2888145"/>
            <a:ext cx="1643495" cy="2069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8" descr="Jesse James Garrett - Wikipedia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9157855" y="3896957"/>
            <a:ext cx="1643495" cy="16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CA89EDAD-873D-8975-F8A1-0726B33F0E8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0B74B882-72DC-D3DD-A853-2BD695A30E09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9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Bases de Competências no Design Centrado no Ser Humano</a:t>
            </a:r>
            <a:endParaRPr/>
          </a:p>
        </p:txBody>
      </p:sp>
      <p:sp>
        <p:nvSpPr>
          <p:cNvPr id="266" name="Google Shape;266;p9"/>
          <p:cNvSpPr txBox="1"/>
          <p:nvPr/>
        </p:nvSpPr>
        <p:spPr>
          <a:xfrm>
            <a:off x="484177" y="2296497"/>
            <a:ext cx="5126914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 atuar na área de Design Centrado no Ser Humano, é essencial desenvolver um </a:t>
            </a: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conjunto de competências 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 integram </a:t>
            </a: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habilidades técnicas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analíticas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 </a:t>
            </a: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comportamentais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Segundo Rogers, Sharp e Preece (2019), profissionais da área devem possuir habilidades em:</a:t>
            </a:r>
            <a:endParaRPr/>
          </a:p>
        </p:txBody>
      </p:sp>
      <p:pic>
        <p:nvPicPr>
          <p:cNvPr id="267" name="Google Shape;267;p9" descr="Princípios De Design Centrado No Ser Human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02800" y="1772725"/>
            <a:ext cx="4148095" cy="4207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CAF46385-525B-A13F-F0FA-B74931451B9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78663032-2703-B295-CAC6-6D73DAAC805A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0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Bases de Competências no Design Centrado no Ser Humano</a:t>
            </a:r>
            <a:endParaRPr/>
          </a:p>
        </p:txBody>
      </p:sp>
      <p:sp>
        <p:nvSpPr>
          <p:cNvPr id="276" name="Google Shape;276;p10"/>
          <p:cNvSpPr txBox="1"/>
          <p:nvPr/>
        </p:nvSpPr>
        <p:spPr>
          <a:xfrm>
            <a:off x="594360" y="2350991"/>
            <a:ext cx="5501640" cy="1563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ranklin Gothic"/>
              <a:buAutoNum type="arabicPeriod"/>
            </a:pPr>
            <a:r>
              <a:rPr lang="pt-BR" sz="2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Pesquisa com usuários </a:t>
            </a:r>
            <a:r>
              <a:rPr lang="pt-B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Coleta de dados qualitativos e quantitativos para entender as necessidades dos usuários.</a:t>
            </a:r>
            <a:endParaRPr/>
          </a:p>
        </p:txBody>
      </p:sp>
      <p:pic>
        <p:nvPicPr>
          <p:cNvPr id="277" name="Google Shape;277;p10" descr="Análise de dados qualitativos: quando fazer e principais técnica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4797" y="3876081"/>
            <a:ext cx="7133130" cy="2695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10" descr="O que são e como diferenciar dados quantitativos de dados qualitativos -  Olyng | Blo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44018" y="2350991"/>
            <a:ext cx="3114675" cy="17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783F721F-AD7B-C4E0-8033-C4EE68D137A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AB726495-A0A4-0234-6E66-3B75CC840FD2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1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Bases de Competências no Design Centrado no Ser Humano</a:t>
            </a:r>
            <a:endParaRPr/>
          </a:p>
        </p:txBody>
      </p:sp>
      <p:sp>
        <p:nvSpPr>
          <p:cNvPr id="287" name="Google Shape;287;p11"/>
          <p:cNvSpPr txBox="1"/>
          <p:nvPr/>
        </p:nvSpPr>
        <p:spPr>
          <a:xfrm>
            <a:off x="594360" y="2350991"/>
            <a:ext cx="5501640" cy="1563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pt-BR" sz="2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Prototipação e teste </a:t>
            </a:r>
            <a:r>
              <a:rPr lang="pt-B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Desenvolvimento iterativo de protótipos e validação com usuários reais.</a:t>
            </a:r>
            <a:endParaRPr/>
          </a:p>
        </p:txBody>
      </p:sp>
      <p:pic>
        <p:nvPicPr>
          <p:cNvPr id="288" name="Google Shape;288;p11" descr="Protótipo: o que é, tipos e principais passos para realizá-lo - Troposlab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87835" y="4118061"/>
            <a:ext cx="3451167" cy="258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11" descr="A responsabilidade do desenvolvedor de software: de sistemas críticos à  validação de formulário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2477" y="2078304"/>
            <a:ext cx="6042254" cy="396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5B6263D7-00EF-6983-7FDC-A9BFEA1E4EF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CEC482BC-AD64-E9F0-BBD2-FE9ED7C965F8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2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Bases de Competências no Design Centrado no Ser Humano</a:t>
            </a:r>
            <a:endParaRPr/>
          </a:p>
        </p:txBody>
      </p:sp>
      <p:sp>
        <p:nvSpPr>
          <p:cNvPr id="298" name="Google Shape;298;p12"/>
          <p:cNvSpPr txBox="1"/>
          <p:nvPr/>
        </p:nvSpPr>
        <p:spPr>
          <a:xfrm>
            <a:off x="594360" y="2350991"/>
            <a:ext cx="5501640" cy="2071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pt-BR" sz="2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Psicologia cognitiva aplicada ao design </a:t>
            </a:r>
            <a:r>
              <a:rPr lang="pt-B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Compreensão da forma como os humanos percebem, processam e interagem com interfaces digitais.</a:t>
            </a:r>
            <a:endParaRPr/>
          </a:p>
        </p:txBody>
      </p:sp>
      <p:pic>
        <p:nvPicPr>
          <p:cNvPr id="299" name="Google Shape;299;p12" descr="Leis da Psicologia Aplicadas a UX - 2ª edição: Usando psicologia para  projetar produtos e serviços melhores | Amazon.com.b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17782" y="2002081"/>
            <a:ext cx="2718132" cy="3899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2" descr="Divertida Mente': confira 5 lições da Psicologia que podemos aprender com o  filme | GSHOW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16387" y="4577165"/>
            <a:ext cx="3797531" cy="2280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7E73E640-E824-410C-688C-F044881950F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9CC19148-6D06-E339-AEAD-843A5A084A23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13" descr="A Evolução do Design de Interface do Usuário: Tendências, Desafios e  Inovações | Sinapse VB"/>
          <p:cNvPicPr preferRelativeResize="0"/>
          <p:nvPr/>
        </p:nvPicPr>
        <p:blipFill rotWithShape="1">
          <a:blip r:embed="rId3">
            <a:alphaModFix/>
          </a:blip>
          <a:srcRect l="11417" t="14780" r="15173" b="10457"/>
          <a:stretch/>
        </p:blipFill>
        <p:spPr>
          <a:xfrm>
            <a:off x="3026441" y="2283400"/>
            <a:ext cx="6139117" cy="4197445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13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Bases de Competências no Design Centrado no Ser Humano</a:t>
            </a:r>
            <a:endParaRPr/>
          </a:p>
        </p:txBody>
      </p:sp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49984302-AF97-8E12-BEBB-39AE93E91C7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893C1878-440F-50AF-43C9-E5CA75DEE725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14" descr="Arquitetura de Sistemas de Informação para a Saúde – SPM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34400" y="1613116"/>
            <a:ext cx="3657600" cy="43891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14" descr="Experiência do Usuário - Arquitetura da Informação: Planejando o Conteúdo  da sua Interface"/>
          <p:cNvPicPr preferRelativeResize="0"/>
          <p:nvPr/>
        </p:nvPicPr>
        <p:blipFill rotWithShape="1">
          <a:blip r:embed="rId4">
            <a:alphaModFix/>
          </a:blip>
          <a:srcRect l="24254" t="6819" r="21636" b="6550"/>
          <a:stretch/>
        </p:blipFill>
        <p:spPr>
          <a:xfrm>
            <a:off x="4585855" y="3083836"/>
            <a:ext cx="3948545" cy="343905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14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Bases de Competências no Design Centrado no Ser Humano</a:t>
            </a:r>
            <a:endParaRPr/>
          </a:p>
        </p:txBody>
      </p:sp>
      <p:sp>
        <p:nvSpPr>
          <p:cNvPr id="320" name="Google Shape;320;p14"/>
          <p:cNvSpPr txBox="1"/>
          <p:nvPr/>
        </p:nvSpPr>
        <p:spPr>
          <a:xfrm>
            <a:off x="594360" y="2350991"/>
            <a:ext cx="5501640" cy="1563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</a:t>
            </a:r>
            <a:r>
              <a:rPr lang="pt-BR" sz="2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Arquitetura da informação </a:t>
            </a:r>
            <a:r>
              <a:rPr lang="pt-B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Organização de conteúdos e fluxos para otimizar a navegação e experiência do usuário.</a:t>
            </a:r>
            <a:endParaRPr/>
          </a:p>
        </p:txBody>
      </p:sp>
      <p:pic>
        <p:nvPicPr>
          <p:cNvPr id="321" name="Google Shape;321;p14" descr="Arquitetura da informação no design UX | Eduardo Rubinato UX/UI Designer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01323" y="4071056"/>
            <a:ext cx="6006812" cy="2786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CCBABCED-45C2-B972-D50D-1D9E9EF7B338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8CC3370E-07C4-A010-BAB6-393AA4737DBC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"/>
          <p:cNvSpPr txBox="1"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pt-BR"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Agenda</a:t>
            </a:r>
            <a:endParaRPr/>
          </a:p>
        </p:txBody>
      </p:sp>
      <p:sp>
        <p:nvSpPr>
          <p:cNvPr id="140" name="Google Shape;140;p2"/>
          <p:cNvSpPr txBox="1">
            <a:spLocks noGrp="1"/>
          </p:cNvSpPr>
          <p:nvPr>
            <p:ph type="body" idx="1"/>
          </p:nvPr>
        </p:nvSpPr>
        <p:spPr>
          <a:xfrm>
            <a:off x="593724" y="2281238"/>
            <a:ext cx="10024234" cy="3709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00" rIns="0" bIns="0" anchor="t" anchorCtr="0">
            <a:normAutofit/>
          </a:bodyPr>
          <a:lstStyle/>
          <a:p>
            <a:pPr marL="283464" marR="0" lvl="0" indent="-28346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</a:pPr>
            <a:r>
              <a:rPr lang="pt-BR" sz="2400" b="0" i="0" u="none" strike="noStrike" cap="none">
                <a:solidFill>
                  <a:srgbClr val="595959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Introdução</a:t>
            </a:r>
            <a:endParaRPr/>
          </a:p>
          <a:p>
            <a:pPr marL="283464" marR="0" lvl="0" indent="-283464" algn="l" rtl="0">
              <a:lnSpc>
                <a:spcPct val="80000"/>
              </a:lnSpc>
              <a:spcBef>
                <a:spcPts val="22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</a:pPr>
            <a:r>
              <a:rPr lang="pt-BR" sz="2400" b="0" i="0" u="none" strike="noStrike" cap="none">
                <a:solidFill>
                  <a:srgbClr val="595959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Principais Conceitos do Design Centrado no Ser Humano.</a:t>
            </a:r>
            <a:endParaRPr/>
          </a:p>
          <a:p>
            <a:pPr marL="283464" marR="0" lvl="0" indent="-283464" algn="l" rtl="0">
              <a:lnSpc>
                <a:spcPct val="80000"/>
              </a:lnSpc>
              <a:spcBef>
                <a:spcPts val="22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</a:pPr>
            <a:r>
              <a:rPr lang="pt-BR" sz="2400" b="0" i="0" u="none" strike="noStrike" cap="none">
                <a:solidFill>
                  <a:srgbClr val="595959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Bases de Competências no Design Centrado no Ser Humano.</a:t>
            </a:r>
            <a:endParaRPr/>
          </a:p>
        </p:txBody>
      </p:sp>
      <p:pic>
        <p:nvPicPr>
          <p:cNvPr id="141" name="Google Shape;141;p2" descr="Comunicado | UNINASSAU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76848" y="613124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"/>
          <p:cNvSpPr txBox="1"/>
          <p:nvPr/>
        </p:nvSpPr>
        <p:spPr>
          <a:xfrm>
            <a:off x="9958693" y="6228314"/>
            <a:ext cx="2024913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MSc. </a:t>
            </a:r>
            <a:r>
              <a:rPr lang="pt-BR" sz="1100" i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Bases de Competências no Design Centrado no Ser Humano</a:t>
            </a:r>
            <a:endParaRPr/>
          </a:p>
        </p:txBody>
      </p:sp>
      <p:sp>
        <p:nvSpPr>
          <p:cNvPr id="330" name="Google Shape;330;p15"/>
          <p:cNvSpPr txBox="1"/>
          <p:nvPr/>
        </p:nvSpPr>
        <p:spPr>
          <a:xfrm>
            <a:off x="594360" y="2350991"/>
            <a:ext cx="5501640" cy="1563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5. </a:t>
            </a:r>
            <a:r>
              <a:rPr lang="pt-BR" sz="2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 visual e interação</a:t>
            </a:r>
            <a:r>
              <a:rPr lang="pt-B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– Uso de princípios de estética e usabilidade para criar interfaces intuitivas e acessíveis</a:t>
            </a:r>
            <a:endParaRPr/>
          </a:p>
        </p:txBody>
      </p:sp>
      <p:pic>
        <p:nvPicPr>
          <p:cNvPr id="331" name="Google Shape;331;p15" descr="Qual a diferença entre Design de Interação e UX Design? | by Gui Gonzalez |  UX Collective 🇧🇷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31528" y="1786847"/>
            <a:ext cx="4346213" cy="4270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15" descr="O que é Design de Interação e Qual sua Relevância no UX - Bias Academy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0436" y="3966729"/>
            <a:ext cx="5140037" cy="2891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C369217D-ED8C-3B30-0A9F-EEAD6EE2D99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7C2B42C7-020C-27F8-D3F2-9E09232267B4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6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Bases de Competências no Design Centrado no Ser Humano</a:t>
            </a:r>
            <a:endParaRPr/>
          </a:p>
        </p:txBody>
      </p:sp>
      <p:sp>
        <p:nvSpPr>
          <p:cNvPr id="341" name="Google Shape;341;p16"/>
          <p:cNvSpPr txBox="1"/>
          <p:nvPr/>
        </p:nvSpPr>
        <p:spPr>
          <a:xfrm>
            <a:off x="594360" y="2350991"/>
            <a:ext cx="9103822" cy="105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6. </a:t>
            </a:r>
            <a:r>
              <a:rPr lang="pt-BR" sz="2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Pensamento crítico e empatia </a:t>
            </a:r>
            <a:r>
              <a:rPr lang="pt-B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Capacidade de se colocar no lugar do usuário e questionar soluções para aprimorá-las continuamente.</a:t>
            </a:r>
            <a:endParaRPr/>
          </a:p>
        </p:txBody>
      </p:sp>
      <p:pic>
        <p:nvPicPr>
          <p:cNvPr id="342" name="Google Shape;342;p16" descr="Clárita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73911" y="3984802"/>
            <a:ext cx="7402080" cy="2114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16" descr="Design Thinking | Amazon.com.b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08313" y="3429000"/>
            <a:ext cx="2089266" cy="3214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60B16714-5908-C55C-ECEC-DDB5F82BBF2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C43A3901-04F7-817A-862B-90DA43232B58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17" descr="Mapa de empatia: como criar o seu passo a passo! – Insights para te ajudar  na carreira em tecnologia | Blog da Tryb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8394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17" descr="O que é mapa de empatia e qual sua importância para o branding?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074599" y="2715490"/>
            <a:ext cx="4076187" cy="2840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1D59A3B2-F874-D013-23F4-D5B8A4599E0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E53CA2B6-2E35-3B7C-5090-5C59AF9CFC8E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8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Bases de Competências no Design Centrado no Ser Humano</a:t>
            </a:r>
            <a:endParaRPr/>
          </a:p>
        </p:txBody>
      </p:sp>
      <p:sp>
        <p:nvSpPr>
          <p:cNvPr id="361" name="Google Shape;361;p18"/>
          <p:cNvSpPr txBox="1"/>
          <p:nvPr/>
        </p:nvSpPr>
        <p:spPr>
          <a:xfrm>
            <a:off x="484177" y="2296497"/>
            <a:ext cx="1001756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Além dessas competências, a capacidade de trabalho em equipe é fundamental, pois o design centrado no ser humano envolve colaboração entre designers, engenheiros de software, especialistas em experiência do usuário e stakeholders.</a:t>
            </a:r>
            <a:endParaRPr/>
          </a:p>
        </p:txBody>
      </p:sp>
      <p:sp>
        <p:nvSpPr>
          <p:cNvPr id="362" name="Google Shape;362;p18"/>
          <p:cNvSpPr txBox="1"/>
          <p:nvPr/>
        </p:nvSpPr>
        <p:spPr>
          <a:xfrm>
            <a:off x="442613" y="3456663"/>
            <a:ext cx="71358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Conforme apontado por Buxton (2007), "</a:t>
            </a:r>
            <a:r>
              <a:rPr lang="pt-BR" sz="280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 não é apenas sobre aparência, mas sobre como funciona e como afeta a vida das pessoas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" (BUXTON, 2007).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Essa abordagem reforça que, para desenvolver produtos eficazes e inclusivos, é necessário compreender profundamente o comportamento humano e suas necessidades.</a:t>
            </a:r>
            <a:endParaRPr/>
          </a:p>
        </p:txBody>
      </p:sp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277E6789-F5C0-52C5-A517-6431069A836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8A231592-54B4-DCB7-9FBA-3B175CC51981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9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8064731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Bases de Competências no Design Centrado no Ser Humano</a:t>
            </a:r>
            <a:endParaRPr/>
          </a:p>
        </p:txBody>
      </p:sp>
      <p:sp>
        <p:nvSpPr>
          <p:cNvPr id="371" name="Google Shape;371;p19"/>
          <p:cNvSpPr txBox="1"/>
          <p:nvPr/>
        </p:nvSpPr>
        <p:spPr>
          <a:xfrm>
            <a:off x="484177" y="2296497"/>
            <a:ext cx="6235278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</a:t>
            </a: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 Centrado no Ser Humano 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representa uma evolução fundamental no desenvolvimento de </a:t>
            </a: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produtos digitais e sistemas interativos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Com raízes na engenharia de software e no design de interfaces, essa abordagem tem sido amplamente adotada para garantir que a </a:t>
            </a: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tecnologia atenda às necessidades reais dos usuários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sp>
        <p:nvSpPr>
          <p:cNvPr id="372" name="Google Shape;372;p19"/>
          <p:cNvSpPr txBox="1"/>
          <p:nvPr/>
        </p:nvSpPr>
        <p:spPr>
          <a:xfrm>
            <a:off x="5541452" y="4113547"/>
            <a:ext cx="62352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Ao dominar os conceitos e competências do DCSH, os profissionais podem </a:t>
            </a: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projetar experiências mais intuitivas, acessíveis e eficientes, impactando positivamente a vida das pessoas.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19"/>
          <p:cNvSpPr txBox="1"/>
          <p:nvPr/>
        </p:nvSpPr>
        <p:spPr>
          <a:xfrm>
            <a:off x="553816" y="5496186"/>
            <a:ext cx="7564948" cy="104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pt-BR" sz="2200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o melhor design é aquele que desaparece, permitindo que o usuário se concentre em sua tarefa, não na ferramenta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" (NORMAN, 2013).</a:t>
            </a: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3D8E2F9C-3728-DA3B-5E96-6EA4E00807F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9210242A-44E4-96CD-A186-A94282591EDD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0"/>
          <p:cNvSpPr txBox="1"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</a:pPr>
            <a:r>
              <a:rPr lang="pt-BR" sz="60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Obrigado</a:t>
            </a:r>
            <a:endParaRPr/>
          </a:p>
        </p:txBody>
      </p:sp>
      <p:sp>
        <p:nvSpPr>
          <p:cNvPr id="380" name="Google Shape;380;p20"/>
          <p:cNvSpPr txBox="1">
            <a:spLocks noGrp="1"/>
          </p:cNvSpPr>
          <p:nvPr>
            <p:ph type="body" idx="1"/>
          </p:nvPr>
        </p:nvSpPr>
        <p:spPr>
          <a:xfrm>
            <a:off x="594360" y="4549552"/>
            <a:ext cx="5486400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t-BR" sz="24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MSc. Emmanoel Monteiro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@emmanoelmonteiro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Introdução</a:t>
            </a:r>
            <a:endParaRPr/>
          </a:p>
        </p:txBody>
      </p:sp>
      <p:pic>
        <p:nvPicPr>
          <p:cNvPr id="149" name="Google Shape;149;p3" descr="Comunicado | UNINASSAU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"/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  <p:sp>
        <p:nvSpPr>
          <p:cNvPr id="151" name="Google Shape;151;p3"/>
          <p:cNvSpPr txBox="1"/>
          <p:nvPr/>
        </p:nvSpPr>
        <p:spPr>
          <a:xfrm>
            <a:off x="484177" y="2296497"/>
            <a:ext cx="4496532" cy="341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Design Centrado no Ser Humano (DCSH) surge como uma abordagem fundamental dentro da engenharia de software e do design de produtos, </a:t>
            </a:r>
            <a:r>
              <a:rPr lang="pt-B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colocando o usuário no centro do processo de desenvolvimento</a:t>
            </a: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relação entre design e engenharia de software pode ser traçada desde o final do século XX, quando a usabilidade e a experiência do usuário passaram a ser fatores críticos no desenvolvimento de interfaces interativas.</a:t>
            </a:r>
            <a:endParaRPr/>
          </a:p>
        </p:txBody>
      </p:sp>
      <p:pic>
        <p:nvPicPr>
          <p:cNvPr id="152" name="Google Shape;152;p3" descr="17 ferramentas essenciais para UI designers: um guia para iniciante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41308" y="2644361"/>
            <a:ext cx="5871079" cy="2712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39e6bdbdc1_0_0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10972800" cy="15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Introdução</a:t>
            </a:r>
            <a:endParaRPr/>
          </a:p>
        </p:txBody>
      </p:sp>
      <p:pic>
        <p:nvPicPr>
          <p:cNvPr id="159" name="Google Shape;159;g339e6bdbdc1_0_0" descr="Comunicado | UNINASSAU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76848" y="6131247"/>
            <a:ext cx="1471689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339e6bdbdc1_0_0"/>
          <p:cNvSpPr txBox="1"/>
          <p:nvPr/>
        </p:nvSpPr>
        <p:spPr>
          <a:xfrm>
            <a:off x="9958693" y="6228314"/>
            <a:ext cx="2025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MSc. </a:t>
            </a:r>
            <a:r>
              <a:rPr lang="pt-BR" sz="1100" i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/>
          </a:p>
        </p:txBody>
      </p:sp>
      <p:pic>
        <p:nvPicPr>
          <p:cNvPr id="161" name="Google Shape;161;g339e6bdbdc1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Introdução</a:t>
            </a:r>
            <a:endParaRPr/>
          </a:p>
        </p:txBody>
      </p:sp>
      <p:sp>
        <p:nvSpPr>
          <p:cNvPr id="197" name="Google Shape;197;p4"/>
          <p:cNvSpPr txBox="1"/>
          <p:nvPr/>
        </p:nvSpPr>
        <p:spPr>
          <a:xfrm>
            <a:off x="5139706" y="2991926"/>
            <a:ext cx="6474283" cy="3139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conceito de design evoluiu significativamente ao longo dos anos. No início, o design era focado apenas na estética e na funcionalidade técnica dos produtos. Com o avanço das tecnologias digitais, houve a necessidade de considerar aspectos cognitivos e emocionais dos usuários. </a:t>
            </a:r>
            <a:endParaRPr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partir da década de 1980, com a crescente informatização das atividades humanas, começou-se a desenvolver metodologias que enfatizavam a interação entre humanos e sistemas computacionais, culminando na consolidação do Design Centrado no Ser Humano na década de 1990.</a:t>
            </a:r>
            <a:endParaRPr dirty="0"/>
          </a:p>
        </p:txBody>
      </p:sp>
      <p:pic>
        <p:nvPicPr>
          <p:cNvPr id="198" name="Google Shape;198;p4" descr="Căn bệnh kinh niên cả thế giới không ai trị được, Elon Musk nói cấy chip  Neuralink vào não chắc chắn khỏi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4360" y="3116532"/>
            <a:ext cx="4187400" cy="262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90F55AFF-4ED2-F2EC-1A9B-19D2A56E107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D57258FB-547D-DD0E-A83D-FE6B154C0A76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39e6bdbdc1_0_10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10972800" cy="15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Introdução</a:t>
            </a:r>
            <a:endParaRPr/>
          </a:p>
        </p:txBody>
      </p:sp>
      <p:pic>
        <p:nvPicPr>
          <p:cNvPr id="168" name="Google Shape;168;g339e6bdbdc1_0_10" descr="Comunicado | UNINASSAU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76848" y="6131247"/>
            <a:ext cx="1471689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339e6bdbdc1_0_10"/>
          <p:cNvSpPr txBox="1"/>
          <p:nvPr/>
        </p:nvSpPr>
        <p:spPr>
          <a:xfrm>
            <a:off x="9958693" y="6228314"/>
            <a:ext cx="2025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MSc. </a:t>
            </a:r>
            <a:r>
              <a:rPr lang="pt-BR" sz="1100" i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/>
          </a:p>
        </p:txBody>
      </p:sp>
      <p:pic>
        <p:nvPicPr>
          <p:cNvPr id="170" name="Google Shape;170;g339e6bdbdc1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5525" y="0"/>
            <a:ext cx="1219200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9e6bdbdc1_0_19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10972800" cy="15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Introdução</a:t>
            </a:r>
            <a:endParaRPr/>
          </a:p>
        </p:txBody>
      </p:sp>
      <p:pic>
        <p:nvPicPr>
          <p:cNvPr id="177" name="Google Shape;177;g339e6bdbdc1_0_19" descr="Comunicado | UNINASSAU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76848" y="6131247"/>
            <a:ext cx="1471689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g339e6bdbdc1_0_19"/>
          <p:cNvSpPr txBox="1"/>
          <p:nvPr/>
        </p:nvSpPr>
        <p:spPr>
          <a:xfrm>
            <a:off x="9958693" y="6228314"/>
            <a:ext cx="2025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MSc. </a:t>
            </a:r>
            <a:r>
              <a:rPr lang="pt-BR" sz="1100" i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/>
          </a:p>
        </p:txBody>
      </p:sp>
      <p:pic>
        <p:nvPicPr>
          <p:cNvPr id="179" name="Google Shape;179;g339e6bdbdc1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39e6bdbdc1_0_29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10972800" cy="15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Introdução</a:t>
            </a:r>
            <a:endParaRPr/>
          </a:p>
        </p:txBody>
      </p:sp>
      <p:pic>
        <p:nvPicPr>
          <p:cNvPr id="188" name="Google Shape;188;g339e6bdbdc1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350" y="2346326"/>
            <a:ext cx="10414550" cy="355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C9639012-7EC3-0D50-F132-D9E7D270BD1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AF4489C1-4C0B-9C7B-3CD7-95D88331E7BD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39e6bdbdc1_0_39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10972800" cy="15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4A51"/>
              </a:buClr>
              <a:buSzPts val="4000"/>
              <a:buFont typeface="Franklin Gothic"/>
              <a:buNone/>
            </a:pPr>
            <a:r>
              <a:rPr lang="pt-BR" sz="4000" b="1" i="0" u="none" strike="noStrike" cap="none">
                <a:solidFill>
                  <a:srgbClr val="214A5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Introdução</a:t>
            </a:r>
            <a:endParaRPr/>
          </a:p>
        </p:txBody>
      </p:sp>
      <p:pic>
        <p:nvPicPr>
          <p:cNvPr id="218" name="Google Shape;218;g339e6bdbdc1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350" y="2307167"/>
            <a:ext cx="6254751" cy="4169834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339e6bdbdc1_0_39"/>
          <p:cNvSpPr txBox="1"/>
          <p:nvPr/>
        </p:nvSpPr>
        <p:spPr>
          <a:xfrm>
            <a:off x="7234269" y="3094614"/>
            <a:ext cx="34893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1"/>
                </a:solidFill>
              </a:rPr>
              <a:t>O </a:t>
            </a:r>
            <a:r>
              <a:rPr lang="pt-BR" sz="1800" b="1" dirty="0">
                <a:solidFill>
                  <a:schemeClr val="dk1"/>
                </a:solidFill>
              </a:rPr>
              <a:t>primeiro iPhone</a:t>
            </a:r>
            <a:r>
              <a:rPr lang="pt-BR" sz="1800" dirty="0">
                <a:solidFill>
                  <a:schemeClr val="dk1"/>
                </a:solidFill>
              </a:rPr>
              <a:t> foi lançado nos Estados Unidos em 29 de </a:t>
            </a:r>
            <a:r>
              <a:rPr lang="pt-BR" sz="1800" b="1" dirty="0">
                <a:solidFill>
                  <a:schemeClr val="dk1"/>
                </a:solidFill>
              </a:rPr>
              <a:t>junho de 2007</a:t>
            </a:r>
            <a:r>
              <a:rPr lang="pt-BR" sz="1800" dirty="0">
                <a:solidFill>
                  <a:schemeClr val="dk1"/>
                </a:solidFill>
              </a:rPr>
              <a:t>. O aparelho foi apresentado por Steve Jobs na </a:t>
            </a:r>
            <a:r>
              <a:rPr lang="pt-BR" sz="1800" dirty="0" err="1">
                <a:solidFill>
                  <a:schemeClr val="dk1"/>
                </a:solidFill>
              </a:rPr>
              <a:t>Macworld</a:t>
            </a:r>
            <a:r>
              <a:rPr lang="pt-BR" sz="1800" dirty="0">
                <a:solidFill>
                  <a:schemeClr val="dk1"/>
                </a:solidFill>
              </a:rPr>
              <a:t> </a:t>
            </a:r>
            <a:r>
              <a:rPr lang="pt-BR" sz="1800" dirty="0" err="1">
                <a:solidFill>
                  <a:schemeClr val="dk1"/>
                </a:solidFill>
              </a:rPr>
              <a:t>Conference</a:t>
            </a:r>
            <a:r>
              <a:rPr lang="pt-BR" sz="1800" dirty="0">
                <a:solidFill>
                  <a:schemeClr val="dk1"/>
                </a:solidFill>
              </a:rPr>
              <a:t> &amp; Expo, em 9 de janeiro do mesmo ano. </a:t>
            </a:r>
            <a:endParaRPr dirty="0"/>
          </a:p>
        </p:txBody>
      </p:sp>
      <p:pic>
        <p:nvPicPr>
          <p:cNvPr id="2" name="Google Shape;149;p3" descr="Comunicado | UNINASSAU">
            <a:extLst>
              <a:ext uri="{FF2B5EF4-FFF2-40B4-BE49-F238E27FC236}">
                <a16:creationId xmlns:a16="http://schemas.microsoft.com/office/drawing/2014/main" id="{33472E09-4946-B7EA-1C4A-D3D100743EA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76848" y="6236177"/>
            <a:ext cx="1471690" cy="5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50;p3">
            <a:extLst>
              <a:ext uri="{FF2B5EF4-FFF2-40B4-BE49-F238E27FC236}">
                <a16:creationId xmlns:a16="http://schemas.microsoft.com/office/drawing/2014/main" id="{FD25CA1C-7D50-63AA-5DDE-6928834F67FC}"/>
              </a:ext>
            </a:extLst>
          </p:cNvPr>
          <p:cNvSpPr txBox="1"/>
          <p:nvPr/>
        </p:nvSpPr>
        <p:spPr>
          <a:xfrm>
            <a:off x="9958693" y="6381828"/>
            <a:ext cx="223330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Prof. </a:t>
            </a:r>
            <a:r>
              <a:rPr lang="pt-BR" sz="11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MSc</a:t>
            </a: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r>
              <a:rPr lang="pt-BR" sz="1100" i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 Monteiro</a:t>
            </a:r>
            <a:b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pt-BR" sz="11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emmanoeljr@gmail.com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1383</Words>
  <Application>Microsoft Office PowerPoint</Application>
  <PresentationFormat>Widescreen</PresentationFormat>
  <Paragraphs>112</Paragraphs>
  <Slides>25</Slides>
  <Notes>25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0" baseType="lpstr">
      <vt:lpstr>Franklin Gothic</vt:lpstr>
      <vt:lpstr>Libre Franklin</vt:lpstr>
      <vt:lpstr>Calibri</vt:lpstr>
      <vt:lpstr>Arial</vt:lpstr>
      <vt:lpstr>Personalizado</vt:lpstr>
      <vt:lpstr>DESIGN CENTRADO NO SER HUMANO: INTRODUÇÃO AO DESIGN E SUAS BASES E COMPETÊNCIAS. </vt:lpstr>
      <vt:lpstr>Agenda</vt:lpstr>
      <vt:lpstr>Introdução</vt:lpstr>
      <vt:lpstr>Introdução</vt:lpstr>
      <vt:lpstr>Introdução</vt:lpstr>
      <vt:lpstr>Introdução</vt:lpstr>
      <vt:lpstr>Introdução</vt:lpstr>
      <vt:lpstr>Introdução</vt:lpstr>
      <vt:lpstr>Introdução</vt:lpstr>
      <vt:lpstr>Introdução</vt:lpstr>
      <vt:lpstr>Principais Conceitos do Design Centrado no Ser Humano</vt:lpstr>
      <vt:lpstr>Principais Conceitos do Design Centrado no Ser Humano</vt:lpstr>
      <vt:lpstr>Principais Conceitos do Design Centrado no Ser Humano</vt:lpstr>
      <vt:lpstr>Bases de Competências no Design Centrado no Ser Humano</vt:lpstr>
      <vt:lpstr>Bases de Competências no Design Centrado no Ser Humano</vt:lpstr>
      <vt:lpstr>Bases de Competências no Design Centrado no Ser Humano</vt:lpstr>
      <vt:lpstr>Bases de Competências no Design Centrado no Ser Humano</vt:lpstr>
      <vt:lpstr>Bases de Competências no Design Centrado no Ser Humano</vt:lpstr>
      <vt:lpstr>Bases de Competências no Design Centrado no Ser Humano</vt:lpstr>
      <vt:lpstr>Bases de Competências no Design Centrado no Ser Humano</vt:lpstr>
      <vt:lpstr>Bases de Competências no Design Centrado no Ser Humano</vt:lpstr>
      <vt:lpstr>Apresentação do PowerPoint</vt:lpstr>
      <vt:lpstr>Bases de Competências no Design Centrado no Ser Humano</vt:lpstr>
      <vt:lpstr>Bases de Competências no Design Centrado no Ser Humano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Emmanoel Monteiro de Sousa Junior</dc:creator>
  <cp:lastModifiedBy>Emmanoel Monteiro</cp:lastModifiedBy>
  <cp:revision>1</cp:revision>
  <dcterms:created xsi:type="dcterms:W3CDTF">2024-11-06T17:53:21Z</dcterms:created>
  <dcterms:modified xsi:type="dcterms:W3CDTF">2025-08-18T17:16:32Z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